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2" r:id="rId1"/>
  </p:sldMasterIdLst>
  <p:notesMasterIdLst>
    <p:notesMasterId r:id="rId25"/>
  </p:notesMasterIdLst>
  <p:sldIdLst>
    <p:sldId id="256" r:id="rId2"/>
    <p:sldId id="273" r:id="rId3"/>
    <p:sldId id="287" r:id="rId4"/>
    <p:sldId id="276" r:id="rId5"/>
    <p:sldId id="277" r:id="rId6"/>
    <p:sldId id="278" r:id="rId7"/>
    <p:sldId id="279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6" r:id="rId16"/>
    <p:sldId id="267" r:id="rId17"/>
    <p:sldId id="283" r:id="rId18"/>
    <p:sldId id="282" r:id="rId19"/>
    <p:sldId id="284" r:id="rId20"/>
    <p:sldId id="285" r:id="rId21"/>
    <p:sldId id="286" r:id="rId22"/>
    <p:sldId id="265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A50297-F067-4ADF-BA04-0FE10FAF0D00}" v="31" dt="2025-04-23T15:19:49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havi Chaudhari" userId="bdf566d504347a7d" providerId="LiveId" clId="{98A50297-F067-4ADF-BA04-0FE10FAF0D00}"/>
    <pc:docChg chg="undo custSel addSld delSld modSld">
      <pc:chgData name="Janhavi Chaudhari" userId="bdf566d504347a7d" providerId="LiveId" clId="{98A50297-F067-4ADF-BA04-0FE10FAF0D00}" dt="2025-04-23T15:21:14.147" v="290" actId="1076"/>
      <pc:docMkLst>
        <pc:docMk/>
      </pc:docMkLst>
      <pc:sldChg chg="modSp mod">
        <pc:chgData name="Janhavi Chaudhari" userId="bdf566d504347a7d" providerId="LiveId" clId="{98A50297-F067-4ADF-BA04-0FE10FAF0D00}" dt="2025-04-23T14:16:46.941" v="265" actId="20577"/>
        <pc:sldMkLst>
          <pc:docMk/>
          <pc:sldMk cId="0" sldId="256"/>
        </pc:sldMkLst>
        <pc:spChg chg="mod">
          <ac:chgData name="Janhavi Chaudhari" userId="bdf566d504347a7d" providerId="LiveId" clId="{98A50297-F067-4ADF-BA04-0FE10FAF0D00}" dt="2025-04-23T14:16:46.941" v="265" actId="20577"/>
          <ac:spMkLst>
            <pc:docMk/>
            <pc:sldMk cId="0" sldId="256"/>
            <ac:spMk id="9" creationId="{5074CEED-3C10-C445-765A-28BD288DB64C}"/>
          </ac:spMkLst>
        </pc:spChg>
        <pc:picChg chg="mod">
          <ac:chgData name="Janhavi Chaudhari" userId="bdf566d504347a7d" providerId="LiveId" clId="{98A50297-F067-4ADF-BA04-0FE10FAF0D00}" dt="2025-04-23T14:15:21.568" v="252" actId="1076"/>
          <ac:picMkLst>
            <pc:docMk/>
            <pc:sldMk cId="0" sldId="256"/>
            <ac:picMk id="2049" creationId="{A79A7D1E-8F63-0B06-26D5-69E93FD492B3}"/>
          </ac:picMkLst>
        </pc:picChg>
        <pc:picChg chg="mod">
          <ac:chgData name="Janhavi Chaudhari" userId="bdf566d504347a7d" providerId="LiveId" clId="{98A50297-F067-4ADF-BA04-0FE10FAF0D00}" dt="2025-04-23T14:15:22.720" v="255" actId="1076"/>
          <ac:picMkLst>
            <pc:docMk/>
            <pc:sldMk cId="0" sldId="256"/>
            <ac:picMk id="2050" creationId="{294D7123-80FA-38CB-9C76-195A4C5ED7A3}"/>
          </ac:picMkLst>
        </pc:picChg>
      </pc:sldChg>
      <pc:sldChg chg="modSp mod">
        <pc:chgData name="Janhavi Chaudhari" userId="bdf566d504347a7d" providerId="LiveId" clId="{98A50297-F067-4ADF-BA04-0FE10FAF0D00}" dt="2025-04-23T14:25:03.495" v="271" actId="255"/>
        <pc:sldMkLst>
          <pc:docMk/>
          <pc:sldMk cId="4204577483" sldId="279"/>
        </pc:sldMkLst>
        <pc:spChg chg="mod">
          <ac:chgData name="Janhavi Chaudhari" userId="bdf566d504347a7d" providerId="LiveId" clId="{98A50297-F067-4ADF-BA04-0FE10FAF0D00}" dt="2025-04-23T14:25:03.495" v="271" actId="255"/>
          <ac:spMkLst>
            <pc:docMk/>
            <pc:sldMk cId="4204577483" sldId="279"/>
            <ac:spMk id="4" creationId="{5C4B971B-D3E2-01C6-0330-372FB8FC8C34}"/>
          </ac:spMkLst>
        </pc:spChg>
      </pc:sldChg>
      <pc:sldChg chg="addSp delSp modSp new mod">
        <pc:chgData name="Janhavi Chaudhari" userId="bdf566d504347a7d" providerId="LiveId" clId="{98A50297-F067-4ADF-BA04-0FE10FAF0D00}" dt="2025-04-23T15:21:14.147" v="290" actId="1076"/>
        <pc:sldMkLst>
          <pc:docMk/>
          <pc:sldMk cId="1567762030" sldId="287"/>
        </pc:sldMkLst>
        <pc:spChg chg="add del mod">
          <ac:chgData name="Janhavi Chaudhari" userId="bdf566d504347a7d" providerId="LiveId" clId="{98A50297-F067-4ADF-BA04-0FE10FAF0D00}" dt="2025-04-23T15:19:36.805" v="275"/>
          <ac:spMkLst>
            <pc:docMk/>
            <pc:sldMk cId="1567762030" sldId="287"/>
            <ac:spMk id="3" creationId="{AB3ACC2B-7AF1-C1AC-7FD1-C21B14972E9F}"/>
          </ac:spMkLst>
        </pc:spChg>
        <pc:spChg chg="add mod">
          <ac:chgData name="Janhavi Chaudhari" userId="bdf566d504347a7d" providerId="LiveId" clId="{98A50297-F067-4ADF-BA04-0FE10FAF0D00}" dt="2025-04-23T15:21:14.147" v="290" actId="1076"/>
          <ac:spMkLst>
            <pc:docMk/>
            <pc:sldMk cId="1567762030" sldId="287"/>
            <ac:spMk id="4" creationId="{92255DD0-2C9B-B451-ACEC-4C79973F1A25}"/>
          </ac:spMkLst>
        </pc:spChg>
        <pc:graphicFrameChg chg="add mod modGraphic">
          <ac:chgData name="Janhavi Chaudhari" userId="bdf566d504347a7d" providerId="LiveId" clId="{98A50297-F067-4ADF-BA04-0FE10FAF0D00}" dt="2025-04-23T15:21:06.508" v="289" actId="1076"/>
          <ac:graphicFrameMkLst>
            <pc:docMk/>
            <pc:sldMk cId="1567762030" sldId="287"/>
            <ac:graphicFrameMk id="2" creationId="{5A083741-A9EA-7F88-612C-DC13036A6E50}"/>
          </ac:graphicFrameMkLst>
        </pc:graphicFrameChg>
      </pc:sldChg>
      <pc:sldChg chg="new del">
        <pc:chgData name="Janhavi Chaudhari" userId="bdf566d504347a7d" providerId="LiveId" clId="{98A50297-F067-4ADF-BA04-0FE10FAF0D00}" dt="2025-04-23T14:04:50.002" v="1" actId="2696"/>
        <pc:sldMkLst>
          <pc:docMk/>
          <pc:sldMk cId="3375338443" sldId="287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00F918-AC9C-416B-A617-3EC5D147191A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14E75-29A0-4858-B558-0E8A445B8D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826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50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286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43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8702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430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47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9488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002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964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479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110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83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22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95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5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91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485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1241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 </a:t>
            </a:r>
          </a:p>
        </p:txBody>
      </p:sp>
      <p:pic>
        <p:nvPicPr>
          <p:cNvPr id="2050" name="Picture 363166083">
            <a:extLst>
              <a:ext uri="{FF2B5EF4-FFF2-40B4-BE49-F238E27FC236}">
                <a16:creationId xmlns:a16="http://schemas.microsoft.com/office/drawing/2014/main" id="{294D7123-80FA-38CB-9C76-195A4C5ED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638" y="954150"/>
            <a:ext cx="857726" cy="565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1">
            <a:extLst>
              <a:ext uri="{FF2B5EF4-FFF2-40B4-BE49-F238E27FC236}">
                <a16:creationId xmlns:a16="http://schemas.microsoft.com/office/drawing/2014/main" id="{A79A7D1E-8F63-0B06-26D5-69E93FD49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0746" y="4729278"/>
            <a:ext cx="759619" cy="646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3C144041-FF4D-5F98-5898-59285751AB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1508" y="27761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 sz="135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074CEED-3C10-C445-765A-28BD288DB6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1387" y="116555"/>
            <a:ext cx="7896173" cy="6624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5100" algn="l"/>
                <a:tab pos="2971800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5100" algn="l"/>
                <a:tab pos="2971800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5100" algn="l"/>
                <a:tab pos="2971800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5100" algn="l"/>
                <a:tab pos="2971800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5100" algn="l"/>
                <a:tab pos="2971800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5100" algn="l"/>
                <a:tab pos="2971800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5100" algn="l"/>
                <a:tab pos="2971800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5100" algn="l"/>
                <a:tab pos="2971800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705100" algn="l"/>
                <a:tab pos="2971800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685800">
              <a:tabLst>
                <a:tab pos="2028825" algn="l"/>
                <a:tab pos="2228850" algn="ctr"/>
              </a:tabLst>
            </a:pPr>
            <a:br>
              <a:rPr lang="en-US" altLang="en-US" sz="900" dirty="0">
                <a:ea typeface="Times New Roman" panose="02020603050405020304" pitchFamily="18" charset="0"/>
              </a:rPr>
            </a:br>
            <a:r>
              <a:rPr lang="en-US" altLang="en-US" sz="1050" b="1" dirty="0">
                <a:ea typeface="Arial" panose="020B0604020202020204" pitchFamily="34" charset="0"/>
              </a:rPr>
              <a:t>                                                                </a:t>
            </a:r>
            <a:endParaRPr lang="en-US" altLang="en-US" sz="600" dirty="0"/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900" b="1" dirty="0">
                <a:ea typeface="Arial" panose="020B0604020202020204" pitchFamily="34" charset="0"/>
              </a:rPr>
              <a:t>    </a:t>
            </a: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900" b="1" dirty="0">
              <a:ea typeface="Arial" panose="020B0604020202020204" pitchFamily="34" charset="0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900" b="1" dirty="0">
              <a:ea typeface="Arial" panose="020B0604020202020204" pitchFamily="34" charset="0"/>
            </a:endParaRPr>
          </a:p>
          <a:p>
            <a:pPr algn="ctr" defTabSz="685800"/>
            <a:endParaRPr lang="en-US" altLang="en-US" sz="900" b="1" dirty="0">
              <a:ea typeface="Arial" panose="020B0604020202020204" pitchFamily="34" charset="0"/>
            </a:endParaRPr>
          </a:p>
          <a:p>
            <a:pPr algn="ctr" defTabSz="685800"/>
            <a:endParaRPr lang="en-US" altLang="en-US" sz="900" b="1" dirty="0">
              <a:ea typeface="Arial" panose="020B0604020202020204" pitchFamily="34" charset="0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900" b="1" dirty="0">
              <a:ea typeface="Arial" panose="020B0604020202020204" pitchFamily="34" charset="0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900" b="1" dirty="0">
              <a:ea typeface="Arial" panose="020B0604020202020204" pitchFamily="34" charset="0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900" b="1" dirty="0">
              <a:ea typeface="Arial" panose="020B0604020202020204" pitchFamily="34" charset="0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900" b="1" dirty="0">
                <a:ea typeface="Arial" panose="020B0604020202020204" pitchFamily="34" charset="0"/>
              </a:rPr>
              <a:t> </a:t>
            </a:r>
            <a:r>
              <a:rPr lang="en-US" altLang="en-US" sz="900" b="1" dirty="0">
                <a:latin typeface="+mj-lt"/>
                <a:ea typeface="Arial" panose="020B0604020202020204" pitchFamily="34" charset="0"/>
              </a:rPr>
              <a:t>A PROJECT REPORT </a:t>
            </a:r>
            <a:endParaRPr lang="en-US" altLang="en-US" sz="90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900" b="1" dirty="0">
                <a:latin typeface="+mj-lt"/>
                <a:ea typeface="Arial" panose="020B0604020202020204" pitchFamily="34" charset="0"/>
              </a:rPr>
              <a:t>ON</a:t>
            </a: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05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solidFill>
                  <a:srgbClr val="833C0B"/>
                </a:solidFill>
                <a:latin typeface="+mj-lt"/>
                <a:ea typeface="Arial" panose="020B0604020202020204" pitchFamily="34" charset="0"/>
              </a:rPr>
              <a:t>   </a:t>
            </a:r>
            <a:r>
              <a:rPr lang="en-US" altLang="en-US" sz="1200" b="1" dirty="0">
                <a:solidFill>
                  <a:srgbClr val="833C0B"/>
                </a:solidFill>
                <a:latin typeface="+mj-lt"/>
                <a:ea typeface="Arial" panose="020B0604020202020204" pitchFamily="34" charset="0"/>
              </a:rPr>
              <a:t>“</a:t>
            </a:r>
            <a:r>
              <a:rPr lang="en-US" altLang="en-US" sz="1200" b="1" u="sng" dirty="0">
                <a:solidFill>
                  <a:srgbClr val="833C0B"/>
                </a:solidFill>
                <a:latin typeface="+mj-lt"/>
                <a:ea typeface="Arial" panose="020B0604020202020204" pitchFamily="34" charset="0"/>
              </a:rPr>
              <a:t>TEXT FILE ENCRYPTION AND DECRYPTION</a:t>
            </a:r>
            <a:r>
              <a:rPr lang="en-US" altLang="en-US" sz="1200" b="1" dirty="0">
                <a:solidFill>
                  <a:srgbClr val="833C0B"/>
                </a:solidFill>
                <a:latin typeface="+mj-lt"/>
                <a:ea typeface="Arial" panose="020B0604020202020204" pitchFamily="34" charset="0"/>
              </a:rPr>
              <a:t>”</a:t>
            </a: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20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solidFill>
                  <a:srgbClr val="385623"/>
                </a:solidFill>
                <a:latin typeface="+mj-lt"/>
                <a:ea typeface="Arial" panose="020B0604020202020204" pitchFamily="34" charset="0"/>
              </a:rPr>
              <a:t> </a:t>
            </a:r>
            <a:r>
              <a:rPr lang="en-US" altLang="en-US" sz="900" b="1" dirty="0">
                <a:latin typeface="+mj-lt"/>
                <a:ea typeface="Arial" panose="020B0604020202020204" pitchFamily="34" charset="0"/>
              </a:rPr>
              <a:t>SUBMITTED TO:</a:t>
            </a:r>
            <a:endParaRPr lang="en-US" altLang="en-US" sz="90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latin typeface="+mj-lt"/>
                <a:ea typeface="Arial" panose="020B0604020202020204" pitchFamily="34" charset="0"/>
              </a:rPr>
              <a:t> </a:t>
            </a:r>
            <a:r>
              <a:rPr lang="en-US" altLang="en-US" sz="1050" dirty="0">
                <a:latin typeface="+mj-lt"/>
                <a:ea typeface="Arial" panose="020B0604020202020204" pitchFamily="34" charset="0"/>
              </a:rPr>
              <a:t>                   </a:t>
            </a:r>
            <a:endParaRPr lang="en-US" altLang="en-US" sz="105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latin typeface="+mj-lt"/>
                <a:ea typeface="Arial" panose="020B0604020202020204" pitchFamily="34" charset="0"/>
              </a:rPr>
              <a:t>SHREE. KAKASAHEB HEERALAL MAGANLAL CHAUDHARI ARTS, </a:t>
            </a: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latin typeface="+mj-lt"/>
                <a:ea typeface="Arial" panose="020B0604020202020204" pitchFamily="34" charset="0"/>
              </a:rPr>
              <a:t>COMMERCE AND SCIENCE COLLEGE, NANDURBAR - 425412</a:t>
            </a:r>
            <a:endParaRPr lang="en-US" altLang="en-US" sz="105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latin typeface="+mj-lt"/>
                <a:ea typeface="Arial" panose="020B0604020202020204" pitchFamily="34" charset="0"/>
              </a:rPr>
              <a:t>(ACCREDITED WITH GRADE-B BY NAAC)</a:t>
            </a: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05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900" b="1" dirty="0">
                <a:latin typeface="+mj-lt"/>
                <a:ea typeface="Arial" panose="020B0604020202020204" pitchFamily="34" charset="0"/>
              </a:rPr>
              <a:t>SUBMITTED BY:</a:t>
            </a:r>
            <a:endParaRPr lang="en-US" altLang="en-US" sz="90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u="sng" dirty="0">
                <a:latin typeface="+mj-lt"/>
                <a:ea typeface="Arial" panose="020B0604020202020204" pitchFamily="34" charset="0"/>
              </a:rPr>
              <a:t>MISS. CHAUDHARI JANHAVI NANDLAL</a:t>
            </a:r>
            <a:endParaRPr lang="en-US" altLang="en-US" sz="105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latin typeface="+mj-lt"/>
                <a:ea typeface="Arial" panose="020B0604020202020204" pitchFamily="34" charset="0"/>
              </a:rPr>
              <a:t>PRN: 2022015400038272</a:t>
            </a: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90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900" b="1" dirty="0">
                <a:latin typeface="+mj-lt"/>
                <a:ea typeface="Arial" panose="020B0604020202020204" pitchFamily="34" charset="0"/>
              </a:rPr>
              <a:t>GUIDED BY</a:t>
            </a:r>
            <a:r>
              <a:rPr lang="en-US" altLang="en-US" sz="1050" b="1" dirty="0">
                <a:latin typeface="+mj-lt"/>
                <a:ea typeface="Arial" panose="020B0604020202020204" pitchFamily="34" charset="0"/>
              </a:rPr>
              <a:t>:</a:t>
            </a:r>
            <a:endParaRPr lang="en-US" altLang="en-US" sz="105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latin typeface="+mj-lt"/>
                <a:ea typeface="Arial" panose="020B0604020202020204" pitchFamily="34" charset="0"/>
              </a:rPr>
              <a:t>PROF. PRIYANKA AGALE</a:t>
            </a: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05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latin typeface="+mj-lt"/>
                <a:ea typeface="Arial" panose="020B0604020202020204" pitchFamily="34" charset="0"/>
              </a:rPr>
              <a:t>IN PARTIAL FULFILLMENT OF DEGREE OF</a:t>
            </a:r>
            <a:endParaRPr lang="en-US" altLang="en-US" sz="1050" dirty="0">
              <a:latin typeface="+mj-lt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050" b="1" dirty="0">
                <a:latin typeface="+mj-lt"/>
                <a:ea typeface="Arial" panose="020B0604020202020204" pitchFamily="34" charset="0"/>
              </a:rPr>
              <a:t>BACHELOR OF COMPUTER APPLICATIONS (BCA)</a:t>
            </a: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050" b="1" dirty="0">
              <a:ea typeface="Arial" panose="020B0604020202020204" pitchFamily="34" charset="0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050" b="1" dirty="0">
              <a:ea typeface="Arial" panose="020B0604020202020204" pitchFamily="34" charset="0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050" b="1" dirty="0">
              <a:ea typeface="Arial" panose="020B0604020202020204" pitchFamily="34" charset="0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050" b="1" dirty="0">
              <a:ea typeface="Arial" panose="020B0604020202020204" pitchFamily="34" charset="0"/>
            </a:endParaRPr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200" b="1" dirty="0"/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200" b="1" dirty="0"/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200" b="1" dirty="0"/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200" b="1" dirty="0"/>
          </a:p>
          <a:p>
            <a:pPr algn="ctr" defTabSz="685800">
              <a:tabLst>
                <a:tab pos="2028825" algn="l"/>
                <a:tab pos="2228850" algn="ctr"/>
              </a:tabLst>
            </a:pPr>
            <a:endParaRPr lang="en-US" altLang="en-US" sz="1200" dirty="0"/>
          </a:p>
          <a:p>
            <a:pPr algn="ctr" defTabSz="685800">
              <a:tabLst>
                <a:tab pos="2028825" algn="l"/>
                <a:tab pos="2228850" algn="ctr"/>
              </a:tabLst>
            </a:pPr>
            <a:r>
              <a:rPr lang="en-US" altLang="en-US" sz="1200" b="1" dirty="0">
                <a:solidFill>
                  <a:srgbClr val="000080"/>
                </a:solidFill>
                <a:ea typeface="Arial" panose="020B0604020202020204" pitchFamily="34" charset="0"/>
              </a:rPr>
              <a:t>                                                    </a:t>
            </a:r>
            <a:endParaRPr lang="en-US" altLang="en-US" sz="1200" dirty="0"/>
          </a:p>
          <a:p>
            <a:pPr defTabSz="685800">
              <a:tabLst>
                <a:tab pos="2028825" algn="l"/>
                <a:tab pos="2228850" algn="ctr"/>
              </a:tabLst>
            </a:pPr>
            <a:r>
              <a:rPr lang="en-US" altLang="en-US" sz="1350" dirty="0"/>
              <a:t> 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ECDAB056-9735-5405-D41A-018403DF1A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2" y="4875151"/>
            <a:ext cx="9143999" cy="10387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050" b="1" dirty="0">
              <a:solidFill>
                <a:srgbClr val="000080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050" b="1" dirty="0">
              <a:solidFill>
                <a:srgbClr val="000080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050" b="1" dirty="0">
              <a:solidFill>
                <a:srgbClr val="000080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50" b="1" dirty="0">
                <a:solidFill>
                  <a:srgbClr val="00008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KAVAYATRI BAHINABAI CHAUDHARI NORTH MAHARASHTRA                                                          </a:t>
            </a: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50" b="1" dirty="0">
                <a:solidFill>
                  <a:srgbClr val="00008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UNIVERSITY, JALGAON.</a:t>
            </a:r>
            <a:endParaRPr lang="en-US" altLang="en-US" sz="1050" dirty="0">
              <a:latin typeface="Arial" panose="020B0604020202020204" pitchFamily="34" charset="0"/>
            </a:endParaRPr>
          </a:p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50" b="1" dirty="0">
                <a:solidFill>
                  <a:srgbClr val="833C0B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For the Academic Year 2024-2025</a:t>
            </a:r>
            <a:endParaRPr lang="en-US" altLang="en-US" sz="105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E575E8-6CE7-0115-FD04-4FF4730D6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80079"/>
            <a:ext cx="6858000" cy="42978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FA6C2A-8626-C0F7-4220-204DFE6BB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325339"/>
            <a:ext cx="6858000" cy="420732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2821EF-A7B3-C011-0761-9133AD09E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33829"/>
            <a:ext cx="6858000" cy="43903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E51E79-569D-E06F-B800-A7689BAD0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27029"/>
            <a:ext cx="6858000" cy="440394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2629EE-94D8-40FD-51FC-8AC571184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2133" y="1197004"/>
            <a:ext cx="5731778" cy="425951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5CC9EF-0EBC-B410-97FC-1A928732B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6298" y="1184423"/>
            <a:ext cx="5933114" cy="437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373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801816-411C-910F-3DB1-B3C77985A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424" y="1291382"/>
            <a:ext cx="5731778" cy="423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639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F7E0E-179C-393D-547D-53733D4D3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ER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099159-7C53-C116-E3E2-B5C41FC93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195" y="2106378"/>
            <a:ext cx="5429774" cy="3655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370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61B25-728D-6406-BDE7-CEF0E634D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Flow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0C04DE-1101-5EE2-92FF-186FF265E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9454" y="2121890"/>
            <a:ext cx="5222672" cy="367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875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1CF5E-57C8-5BB9-A4C1-69D1E105F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9E387-F5BA-3354-C9B6-BC657D793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2">
                  <a:lumMod val="60000"/>
                  <a:lumOff val="40000"/>
                </a:schemeClr>
              </a:buClr>
              <a:buFont typeface="Century Gothic" panose="020B0502020202020204" pitchFamily="34" charset="0"/>
              <a:buChar char="►"/>
            </a:pPr>
            <a:r>
              <a:rPr lang="en-IN" sz="1575" dirty="0"/>
              <a:t> </a:t>
            </a:r>
            <a:r>
              <a:rPr lang="en-IN" dirty="0"/>
              <a:t>Enhances file security for sensitive information.</a:t>
            </a:r>
          </a:p>
          <a:p>
            <a:pPr>
              <a:buClr>
                <a:schemeClr val="bg2">
                  <a:lumMod val="60000"/>
                  <a:lumOff val="40000"/>
                </a:schemeClr>
              </a:buClr>
              <a:buFont typeface="Century Gothic" panose="020B0502020202020204" pitchFamily="34" charset="0"/>
              <a:buChar char="►"/>
            </a:pPr>
            <a:r>
              <a:rPr lang="en-IN" dirty="0"/>
              <a:t>Prevents unauthorized access during file transmission.</a:t>
            </a:r>
          </a:p>
          <a:p>
            <a:pPr>
              <a:buClr>
                <a:schemeClr val="bg2">
                  <a:lumMod val="60000"/>
                  <a:lumOff val="40000"/>
                </a:schemeClr>
              </a:buClr>
              <a:buFont typeface="Century Gothic" panose="020B0502020202020204" pitchFamily="34" charset="0"/>
              <a:buChar char="►"/>
            </a:pPr>
            <a:r>
              <a:rPr lang="en-IN" dirty="0"/>
              <a:t>Password-based system ensures only intended users can decrypt files.</a:t>
            </a:r>
          </a:p>
          <a:p>
            <a:pPr>
              <a:buClr>
                <a:schemeClr val="bg2">
                  <a:lumMod val="60000"/>
                  <a:lumOff val="40000"/>
                </a:schemeClr>
              </a:buClr>
              <a:buFont typeface="Century Gothic" panose="020B0502020202020204" pitchFamily="34" charset="0"/>
              <a:buChar char="►"/>
            </a:pPr>
            <a:r>
              <a:rPr lang="en-IN" dirty="0"/>
              <a:t> Easy integration with Java-based applications.</a:t>
            </a:r>
          </a:p>
          <a:p>
            <a:pPr>
              <a:buClr>
                <a:schemeClr val="bg2">
                  <a:lumMod val="60000"/>
                  <a:lumOff val="40000"/>
                </a:schemeClr>
              </a:buClr>
              <a:buFont typeface="Century Gothic" panose="020B0502020202020204" pitchFamily="34" charset="0"/>
              <a:buChar char="►"/>
            </a:pPr>
            <a:r>
              <a:rPr lang="en-IN" dirty="0"/>
              <a:t> Simple GUI improves user experience.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563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7DECA9-174E-0E5D-013C-B6050051B75B}"/>
              </a:ext>
            </a:extLst>
          </p:cNvPr>
          <p:cNvSpPr txBox="1"/>
          <p:nvPr/>
        </p:nvSpPr>
        <p:spPr>
          <a:xfrm>
            <a:off x="2480345" y="2706941"/>
            <a:ext cx="620208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dirty="0"/>
              <a:t>Encryption System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EAB203-76C7-B9E9-99B1-20C1D100F9EC}"/>
              </a:ext>
            </a:extLst>
          </p:cNvPr>
          <p:cNvSpPr txBox="1"/>
          <p:nvPr/>
        </p:nvSpPr>
        <p:spPr>
          <a:xfrm>
            <a:off x="2480344" y="4438184"/>
            <a:ext cx="45709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Java-based Encryption &amp; Decryption Tool</a:t>
            </a:r>
          </a:p>
          <a:p>
            <a:r>
              <a:rPr lang="en-US" sz="15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By Janhavi Chaudhari</a:t>
            </a:r>
          </a:p>
        </p:txBody>
      </p:sp>
    </p:spTree>
    <p:extLst>
      <p:ext uri="{BB962C8B-B14F-4D97-AF65-F5344CB8AC3E}">
        <p14:creationId xmlns:p14="http://schemas.microsoft.com/office/powerpoint/2010/main" val="1597406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40FDF-2AB9-73D2-3805-7CBB93537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32778-4EB7-75B9-AE0E-A99EEACD7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  <a:buFont typeface="Century Gothic" panose="020B0502020202020204" pitchFamily="34" charset="0"/>
              <a:buChar char="►"/>
            </a:pPr>
            <a:r>
              <a:rPr lang="en-US" altLang="en-US" dirty="0"/>
              <a:t>Supports only .txt and .java files.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</a:pPr>
            <a:r>
              <a:rPr lang="en-US" altLang="en-US" dirty="0"/>
              <a:t> Relies on the strength of the user's password.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</a:pPr>
            <a:r>
              <a:rPr lang="en-US" altLang="en-US" dirty="0"/>
              <a:t>Custom algorithm may lack peer-reviewed cryptographic strength.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</a:pPr>
            <a:r>
              <a:rPr lang="en-US" altLang="en-US" dirty="0"/>
              <a:t>No recovery option for forgotten passwords.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</a:pPr>
            <a:r>
              <a:rPr lang="en-US" altLang="en-US" dirty="0"/>
              <a:t>Does not support large file encryption efficiently.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84217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A852E-DF4C-58DA-7D49-E6F7164CA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73D07-9B77-7401-FA4D-B79E2EDE4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  <a:buFont typeface="Century Gothic" panose="020B0502020202020204" pitchFamily="34" charset="0"/>
              <a:buChar char="►"/>
            </a:pPr>
            <a:r>
              <a:rPr lang="en-US" altLang="en-US" dirty="0"/>
              <a:t>Expand support to additional file formats like .pdf and .docx.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</a:pPr>
            <a:r>
              <a:rPr lang="en-US" altLang="en-US" dirty="0"/>
              <a:t> Implement stronger and standardized encryption algorithms (e.g., AES, RSA).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</a:pPr>
            <a:r>
              <a:rPr lang="en-US" altLang="en-US" dirty="0"/>
              <a:t> Add password recovery mechanisms with security questions or email verification.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</a:pPr>
            <a:r>
              <a:rPr lang="en-US" altLang="en-US" dirty="0"/>
              <a:t> Optimize performance for encrypting large files.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</a:pPr>
            <a:r>
              <a:rPr lang="en-US" altLang="en-US" dirty="0"/>
              <a:t> Develop mobile and web-based versions for cross-platform use.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0697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Conclusion /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🔒 Strong file-based encryption</a:t>
            </a:r>
            <a:endParaRPr lang="en-IN" dirty="0"/>
          </a:p>
          <a:p>
            <a:r>
              <a:rPr dirty="0"/>
              <a:t>📂 Supports `.txt` and `.java` formats</a:t>
            </a:r>
          </a:p>
          <a:p>
            <a:r>
              <a:rPr dirty="0"/>
              <a:t>🔑 Password-based cipher system</a:t>
            </a:r>
          </a:p>
          <a:p>
            <a:r>
              <a:rPr dirty="0"/>
              <a:t>📡 Safe for public network file transfer</a:t>
            </a:r>
          </a:p>
          <a:p>
            <a:r>
              <a:rPr dirty="0"/>
              <a:t>🚀 Easy-to-use graphical interface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DD1DA8-09C2-EF85-A06D-333B1898450D}"/>
              </a:ext>
            </a:extLst>
          </p:cNvPr>
          <p:cNvSpPr txBox="1"/>
          <p:nvPr/>
        </p:nvSpPr>
        <p:spPr>
          <a:xfrm>
            <a:off x="4871885" y="2267232"/>
            <a:ext cx="30602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Thank You…</a:t>
            </a:r>
            <a:endParaRPr lang="en-IN" sz="5400" b="1" dirty="0"/>
          </a:p>
        </p:txBody>
      </p:sp>
    </p:spTree>
    <p:extLst>
      <p:ext uri="{BB962C8B-B14F-4D97-AF65-F5344CB8AC3E}">
        <p14:creationId xmlns:p14="http://schemas.microsoft.com/office/powerpoint/2010/main" val="127553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A083741-A9EA-7F88-612C-DC13036A6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88945"/>
              </p:ext>
            </p:extLst>
          </p:nvPr>
        </p:nvGraphicFramePr>
        <p:xfrm>
          <a:off x="1435510" y="1219200"/>
          <a:ext cx="8259096" cy="51324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8043">
                  <a:extLst>
                    <a:ext uri="{9D8B030D-6E8A-4147-A177-3AD203B41FA5}">
                      <a16:colId xmlns:a16="http://schemas.microsoft.com/office/drawing/2014/main" val="3408547314"/>
                    </a:ext>
                  </a:extLst>
                </a:gridCol>
                <a:gridCol w="6051053">
                  <a:extLst>
                    <a:ext uri="{9D8B030D-6E8A-4147-A177-3AD203B41FA5}">
                      <a16:colId xmlns:a16="http://schemas.microsoft.com/office/drawing/2014/main" val="1553194356"/>
                    </a:ext>
                  </a:extLst>
                </a:gridCol>
              </a:tblGrid>
              <a:tr h="427703">
                <a:tc>
                  <a:txBody>
                    <a:bodyPr/>
                    <a:lstStyle/>
                    <a:p>
                      <a:r>
                        <a:rPr lang="en-IN" dirty="0" err="1"/>
                        <a:t>Sr.No</a:t>
                      </a:r>
                      <a:r>
                        <a:rPr lang="en-IN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980041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Introduction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29486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Objective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181297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Features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308471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System Requirements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654187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How It Works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907559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ER Diagram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807162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Flow Diagram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879459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Advantages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347545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Limitations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991243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Future Scope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88179"/>
                  </a:ext>
                </a:extLst>
              </a:tr>
              <a:tr h="427703">
                <a:tc>
                  <a:txBody>
                    <a:bodyPr/>
                    <a:lstStyle/>
                    <a:p>
                      <a:r>
                        <a:rPr lang="en-IN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Conclusion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54479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2255DD0-2C9B-B451-ACEC-4C79973F1A25}"/>
              </a:ext>
            </a:extLst>
          </p:cNvPr>
          <p:cNvSpPr txBox="1"/>
          <p:nvPr/>
        </p:nvSpPr>
        <p:spPr>
          <a:xfrm>
            <a:off x="4650384" y="194121"/>
            <a:ext cx="18293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u="sng" dirty="0">
                <a:latin typeface="+mj-lt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1567762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FAC06-D0CC-BC28-BB7B-FFB3A3445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357A8-40C5-9052-2782-923268626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What is Text File Encryption and Decryption?</a:t>
            </a:r>
          </a:p>
          <a:p>
            <a:pPr>
              <a:buNone/>
            </a:pPr>
            <a:endParaRPr lang="en-US" dirty="0"/>
          </a:p>
          <a:p>
            <a:pPr>
              <a:buClr>
                <a:schemeClr val="bg2">
                  <a:lumMod val="60000"/>
                  <a:lumOff val="40000"/>
                </a:schemeClr>
              </a:buClr>
              <a:buFont typeface="Century Gothic" panose="020B0502020202020204" pitchFamily="34" charset="0"/>
              <a:buChar char="►"/>
            </a:pPr>
            <a:r>
              <a:rPr lang="en-US" b="1" dirty="0"/>
              <a:t>Encryption</a:t>
            </a:r>
            <a:r>
              <a:rPr lang="en-US" dirty="0"/>
              <a:t> is the process of converting plain text into unreadable ciphertext to protect it from unauthorized access.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bg2">
                  <a:lumMod val="60000"/>
                  <a:lumOff val="40000"/>
                </a:schemeClr>
              </a:buClr>
              <a:buFont typeface="Century Gothic" panose="020B0502020202020204" pitchFamily="34" charset="0"/>
              <a:buChar char="►"/>
            </a:pPr>
            <a:r>
              <a:rPr lang="en-US" b="1" dirty="0"/>
              <a:t>Decryption</a:t>
            </a:r>
            <a:r>
              <a:rPr lang="en-US" dirty="0"/>
              <a:t> reverses this process, restoring the original plain text from the ciphertext using a specific key.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181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97953-454A-95A7-FF86-37B1C3118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7C254-46FB-9EFD-F25B-AD0FA9352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entury Gothic" panose="020B0502020202020204" pitchFamily="34" charset="0"/>
              <a:buChar char="►"/>
            </a:pPr>
            <a:r>
              <a:rPr lang="en-US" dirty="0"/>
              <a:t>Prevent unauthorized access to sensitive textual information.</a:t>
            </a:r>
          </a:p>
          <a:p>
            <a:pPr>
              <a:buFont typeface="Century Gothic" panose="020B0502020202020204" pitchFamily="34" charset="0"/>
              <a:buChar char="►"/>
            </a:pPr>
            <a:r>
              <a:rPr lang="en-US" dirty="0"/>
              <a:t>Provide a user-friendly interface for encrypting and decrypting text files.</a:t>
            </a:r>
          </a:p>
          <a:p>
            <a:pPr>
              <a:buFont typeface="Century Gothic" panose="020B0502020202020204" pitchFamily="34" charset="0"/>
              <a:buChar char="►"/>
            </a:pPr>
            <a:r>
              <a:rPr lang="en-US" dirty="0"/>
              <a:t>Utilize robust cryptographic algorithms to enhance data security.</a:t>
            </a:r>
          </a:p>
          <a:p>
            <a:pPr>
              <a:buFont typeface="Century Gothic" panose="020B0502020202020204" pitchFamily="34" charset="0"/>
              <a:buChar char="►"/>
            </a:pPr>
            <a:r>
              <a:rPr lang="en-US" dirty="0"/>
              <a:t>Ensure that only authorized users with the correct decryption key can retrieve the original data.</a:t>
            </a:r>
          </a:p>
          <a:p>
            <a:pPr>
              <a:buFont typeface="Century Gothic" panose="020B0502020202020204" pitchFamily="34" charset="0"/>
              <a:buChar char="►"/>
            </a:pPr>
            <a:r>
              <a:rPr lang="en-US" dirty="0"/>
              <a:t>Demonstrate the practical importance of data security in modern digital communication.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2651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537A4-F556-16E4-3631-A14297F2C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9A507-86B5-9910-C521-B0269F90E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1. Encryption Algorithm Options</a:t>
            </a:r>
          </a:p>
          <a:p>
            <a:r>
              <a:rPr lang="en-IN" dirty="0"/>
              <a:t>2. Password Protection</a:t>
            </a:r>
          </a:p>
          <a:p>
            <a:r>
              <a:rPr lang="en-IN" dirty="0"/>
              <a:t>3. User-Friendly Interface</a:t>
            </a:r>
          </a:p>
          <a:p>
            <a:r>
              <a:rPr lang="en-IN" dirty="0"/>
              <a:t>4. Multi-Language Support</a:t>
            </a:r>
          </a:p>
          <a:p>
            <a:r>
              <a:rPr lang="en-IN" dirty="0"/>
              <a:t>5. Key Management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9159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50C2A-32B4-B7DE-9803-600AA1AB5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Requirements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C4B971B-D3E2-01C6-0330-372FB8FC8C3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35510" y="1673289"/>
            <a:ext cx="6058409" cy="3562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1350" dirty="0">
              <a:latin typeface="Arial" panose="020B0604020202020204" pitchFamily="34" charset="0"/>
            </a:endParaRP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  <a:buSzTx/>
              <a:buFont typeface="Century Gothic" panose="020B0502020202020204" pitchFamily="34" charset="0"/>
              <a:buChar char="►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Hardware: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lvl="1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/>
              <a:t>Minimum: Intel i3, 4GB RAM, 250GB HDD</a:t>
            </a:r>
          </a:p>
          <a:p>
            <a:pPr marL="342900" lvl="1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/>
              <a:t>Recommended: Intel i5+, 8GB RAM, SSD</a:t>
            </a:r>
          </a:p>
          <a:p>
            <a:pPr marL="342900" lvl="1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2000" dirty="0"/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2">
                  <a:lumMod val="60000"/>
                  <a:lumOff val="40000"/>
                </a:schemeClr>
              </a:buClr>
              <a:buSzTx/>
              <a:buFont typeface="Century Gothic" panose="020B0502020202020204" pitchFamily="34" charset="0"/>
              <a:buChar char="►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Software: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lvl="1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/>
              <a:t>OS: Windows/Linux/Mac</a:t>
            </a:r>
          </a:p>
          <a:p>
            <a:pPr marL="342900" lvl="1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/>
              <a:t>Languages: Python/Java</a:t>
            </a:r>
          </a:p>
          <a:p>
            <a:pPr marL="342900" lvl="1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/>
              <a:t>IDE: VS Code / Eclipse/ Apache </a:t>
            </a:r>
            <a:r>
              <a:rPr lang="en-US" altLang="en-US" sz="2000" dirty="0" err="1"/>
              <a:t>Netbeans</a:t>
            </a:r>
            <a:endParaRPr lang="en-US" altLang="en-US" sz="2000" dirty="0"/>
          </a:p>
          <a:p>
            <a:pPr marL="342900" lvl="1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000" dirty="0"/>
              <a:t>Libraries: cryptography, </a:t>
            </a:r>
            <a:r>
              <a:rPr lang="en-US" altLang="en-US" sz="2000" dirty="0" err="1"/>
              <a:t>tkinter</a:t>
            </a:r>
            <a:r>
              <a:rPr lang="en-US" altLang="en-US" sz="2000" dirty="0"/>
              <a:t> for GUI (if needed)</a:t>
            </a:r>
          </a:p>
          <a:p>
            <a:pPr marL="0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135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577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1. User selects a `.txt` or `.java` file</a:t>
            </a:r>
          </a:p>
          <a:p>
            <a:r>
              <a:rPr dirty="0"/>
              <a:t>2. Enters a password for encryption</a:t>
            </a:r>
          </a:p>
          <a:p>
            <a:r>
              <a:rPr dirty="0"/>
              <a:t>3. File is converted into cipher text using custom algorithm</a:t>
            </a:r>
          </a:p>
          <a:p>
            <a:r>
              <a:rPr dirty="0"/>
              <a:t>4. Cipher text can be saved and transmitted</a:t>
            </a:r>
          </a:p>
          <a:p>
            <a:r>
              <a:rPr dirty="0"/>
              <a:t>5. Receiver uses same password to decrypt and retrieve original file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B4D4F4-7CAD-5357-2C39-60EF49E69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078115"/>
            <a:ext cx="6858000" cy="4701773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333</TotalTime>
  <Words>560</Words>
  <Application>Microsoft Office PowerPoint</Application>
  <PresentationFormat>Widescreen</PresentationFormat>
  <Paragraphs>137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Century Gothic</vt:lpstr>
      <vt:lpstr>Times New Roman</vt:lpstr>
      <vt:lpstr>Wingdings 3</vt:lpstr>
      <vt:lpstr>Ion</vt:lpstr>
      <vt:lpstr>PowerPoint Presentation</vt:lpstr>
      <vt:lpstr>PowerPoint Presentation</vt:lpstr>
      <vt:lpstr>PowerPoint Presentation</vt:lpstr>
      <vt:lpstr>Introduction </vt:lpstr>
      <vt:lpstr>Objective</vt:lpstr>
      <vt:lpstr>Features</vt:lpstr>
      <vt:lpstr>System Requirements</vt:lpstr>
      <vt:lpstr>How It 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ER Diagram</vt:lpstr>
      <vt:lpstr>Data Flow Diagram</vt:lpstr>
      <vt:lpstr>Advantages</vt:lpstr>
      <vt:lpstr>Limitations</vt:lpstr>
      <vt:lpstr>Future Scope</vt:lpstr>
      <vt:lpstr>Conclusion / Features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Janhavi Chaudhari</dc:creator>
  <cp:keywords/>
  <dc:description>generated using python-pptx</dc:description>
  <cp:lastModifiedBy>Janhavi Chaudhari</cp:lastModifiedBy>
  <cp:revision>18</cp:revision>
  <dcterms:created xsi:type="dcterms:W3CDTF">2013-01-27T09:14:16Z</dcterms:created>
  <dcterms:modified xsi:type="dcterms:W3CDTF">2025-04-24T05:09:48Z</dcterms:modified>
  <cp:category/>
</cp:coreProperties>
</file>

<file path=docProps/thumbnail.jpeg>
</file>